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70" r:id="rId4"/>
    <p:sldId id="266" r:id="rId5"/>
    <p:sldId id="267" r:id="rId6"/>
    <p:sldId id="271" r:id="rId7"/>
    <p:sldId id="257" r:id="rId8"/>
    <p:sldId id="265" r:id="rId9"/>
    <p:sldId id="258" r:id="rId10"/>
    <p:sldId id="261" r:id="rId11"/>
    <p:sldId id="268" r:id="rId12"/>
    <p:sldId id="260" r:id="rId13"/>
    <p:sldId id="272" r:id="rId14"/>
    <p:sldId id="26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105"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jpeg>
</file>

<file path=ppt/media/image4.jpeg>
</file>

<file path=ppt/media/image5.jp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914CF-AD99-725D-D8D1-2C3391BB99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66F517-A0F5-66F2-4907-88E76990B6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C7C0C8-5347-26B8-4356-07684923D3C6}"/>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5" name="Footer Placeholder 4">
            <a:extLst>
              <a:ext uri="{FF2B5EF4-FFF2-40B4-BE49-F238E27FC236}">
                <a16:creationId xmlns:a16="http://schemas.microsoft.com/office/drawing/2014/main" id="{4A76081C-3C21-8E62-7904-8964C06468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1A3541-FC60-C778-1955-B21DF540901A}"/>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1057721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3EE07-1A8D-C650-D202-F79F102050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30D4DC-0AFD-D221-93D3-D424A618DE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98187C-5FC0-3A3B-901B-C21F99D789A8}"/>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5" name="Footer Placeholder 4">
            <a:extLst>
              <a:ext uri="{FF2B5EF4-FFF2-40B4-BE49-F238E27FC236}">
                <a16:creationId xmlns:a16="http://schemas.microsoft.com/office/drawing/2014/main" id="{37139039-C8B4-1D04-6836-A893C665DB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4FC141-89B8-7178-92CF-9612BA851B9B}"/>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482809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7248FD-5571-C440-C0BB-79FB6C0017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560B4D-E4D0-35A0-065D-276D50EFD5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9AC286-55C9-E1A6-33BE-F2CE16899549}"/>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5" name="Footer Placeholder 4">
            <a:extLst>
              <a:ext uri="{FF2B5EF4-FFF2-40B4-BE49-F238E27FC236}">
                <a16:creationId xmlns:a16="http://schemas.microsoft.com/office/drawing/2014/main" id="{3033F53D-F5DD-1053-72E6-8AADF71A64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4367F6-CF76-CC97-54FD-729F8478DAEF}"/>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328685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E4BB-977D-1065-D12D-8F611A310A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03863-E737-487C-BD5C-96FA6F2766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E55831-84AA-4566-DE53-8B417844454B}"/>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5" name="Footer Placeholder 4">
            <a:extLst>
              <a:ext uri="{FF2B5EF4-FFF2-40B4-BE49-F238E27FC236}">
                <a16:creationId xmlns:a16="http://schemas.microsoft.com/office/drawing/2014/main" id="{3BE03492-ED98-D9FA-6628-0E99AD3492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936F4F-334A-298F-91E0-034B392E8CD5}"/>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47050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2DA1F-0059-6105-9205-9AB3C53E59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0F8C234-1B32-8317-08C7-45913DB668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04E93F-6622-F9F2-15D2-2D81892D4506}"/>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5" name="Footer Placeholder 4">
            <a:extLst>
              <a:ext uri="{FF2B5EF4-FFF2-40B4-BE49-F238E27FC236}">
                <a16:creationId xmlns:a16="http://schemas.microsoft.com/office/drawing/2014/main" id="{B60B1732-84E7-6DD8-157D-FB02D57C66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76783C-7FF9-2066-0C37-8C8E92551EB7}"/>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6676148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8BD92-28E2-4844-CA26-981525D438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E5779B-A94F-2134-FAFF-364639DCAFE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84DB41-C799-2469-557D-4AF198B64E6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0DF6DB-925B-5A02-82E0-F96A79EF2346}"/>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6" name="Footer Placeholder 5">
            <a:extLst>
              <a:ext uri="{FF2B5EF4-FFF2-40B4-BE49-F238E27FC236}">
                <a16:creationId xmlns:a16="http://schemas.microsoft.com/office/drawing/2014/main" id="{9D6CA9A2-24C5-9073-765D-E5F25B7971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9BE7FD-6787-366C-CDE2-CF8092AF1955}"/>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472993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BDBB8-FF5F-193B-6442-0CAE3706EE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C98728-EAB9-5C5C-9A15-4A781440EA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6F6667-6AF2-01B9-A8F2-DFEBBF8F29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557673-8745-E6F3-63BD-FAE0F6ECA1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871142-0422-7DC4-1D0A-1D07BD59D47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DED4A2-7183-D779-C376-9E82F4F6E7DF}"/>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8" name="Footer Placeholder 7">
            <a:extLst>
              <a:ext uri="{FF2B5EF4-FFF2-40B4-BE49-F238E27FC236}">
                <a16:creationId xmlns:a16="http://schemas.microsoft.com/office/drawing/2014/main" id="{5F74D4CC-D21E-D992-7571-03A50812E9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7FCA22-6790-C1C7-721C-E48E863AF3EF}"/>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1811389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96EF7-CBC5-8054-F631-7F741FE2C7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23702F0-DA9E-F5CD-A0E1-F6E3D5FE9B11}"/>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4" name="Footer Placeholder 3">
            <a:extLst>
              <a:ext uri="{FF2B5EF4-FFF2-40B4-BE49-F238E27FC236}">
                <a16:creationId xmlns:a16="http://schemas.microsoft.com/office/drawing/2014/main" id="{575F02A1-818F-7358-1029-84354C8D2F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C09C442-87C4-2FCB-01F1-E17DE2B7F122}"/>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850485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D4F69D-B691-8FA6-F7F1-3F21E16ADA5E}"/>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3" name="Footer Placeholder 2">
            <a:extLst>
              <a:ext uri="{FF2B5EF4-FFF2-40B4-BE49-F238E27FC236}">
                <a16:creationId xmlns:a16="http://schemas.microsoft.com/office/drawing/2014/main" id="{EB21044C-342E-AB6C-5787-70F34DD653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B8FE7AA-DF99-3CE1-F431-5A5B6310368A}"/>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2371458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E4D4A-2D9A-79BC-A621-74C1A8C20E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E47EF4-1A4B-EB1F-100A-724D52EFA4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6C14FF-1FE7-068A-CD18-812D994F8F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658C14-5491-46E9-6C32-5B82992F2154}"/>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6" name="Footer Placeholder 5">
            <a:extLst>
              <a:ext uri="{FF2B5EF4-FFF2-40B4-BE49-F238E27FC236}">
                <a16:creationId xmlns:a16="http://schemas.microsoft.com/office/drawing/2014/main" id="{D5F7C259-9227-C398-996C-87ED04BD84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D1F578-2BB3-5001-E2AF-F05F8C38D5B7}"/>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4053279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CCEC-131E-2D4F-472B-A1C7D86945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C03442E-4631-3A38-BA83-475B2753A5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E1C1FA-8C44-ACC7-87D8-F1D9F88F0A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0B427A-E44C-0038-DF16-BFF5F99BBCDC}"/>
              </a:ext>
            </a:extLst>
          </p:cNvPr>
          <p:cNvSpPr>
            <a:spLocks noGrp="1"/>
          </p:cNvSpPr>
          <p:nvPr>
            <p:ph type="dt" sz="half" idx="10"/>
          </p:nvPr>
        </p:nvSpPr>
        <p:spPr/>
        <p:txBody>
          <a:bodyPr/>
          <a:lstStyle/>
          <a:p>
            <a:fld id="{E40E833B-4511-4682-ADC4-986C69FAF75D}" type="datetimeFigureOut">
              <a:rPr lang="en-US" smtClean="0"/>
              <a:t>5/22/2023</a:t>
            </a:fld>
            <a:endParaRPr lang="en-US"/>
          </a:p>
        </p:txBody>
      </p:sp>
      <p:sp>
        <p:nvSpPr>
          <p:cNvPr id="6" name="Footer Placeholder 5">
            <a:extLst>
              <a:ext uri="{FF2B5EF4-FFF2-40B4-BE49-F238E27FC236}">
                <a16:creationId xmlns:a16="http://schemas.microsoft.com/office/drawing/2014/main" id="{28040300-F1F0-C721-CFF2-5A192FB353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6FB4BC-8ADB-8272-CCA0-F7293B4A16E8}"/>
              </a:ext>
            </a:extLst>
          </p:cNvPr>
          <p:cNvSpPr>
            <a:spLocks noGrp="1"/>
          </p:cNvSpPr>
          <p:nvPr>
            <p:ph type="sldNum" sz="quarter" idx="12"/>
          </p:nvPr>
        </p:nvSpPr>
        <p:spPr/>
        <p:txBody>
          <a:bodyPr/>
          <a:lstStyle/>
          <a:p>
            <a:fld id="{0AB017A2-9958-4C48-B0B9-DD77543C0AA7}" type="slidenum">
              <a:rPr lang="en-US" smtClean="0"/>
              <a:t>‹#›</a:t>
            </a:fld>
            <a:endParaRPr lang="en-US"/>
          </a:p>
        </p:txBody>
      </p:sp>
    </p:spTree>
    <p:extLst>
      <p:ext uri="{BB962C8B-B14F-4D97-AF65-F5344CB8AC3E}">
        <p14:creationId xmlns:p14="http://schemas.microsoft.com/office/powerpoint/2010/main" val="380981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3570AC-1675-26DD-3814-07D22EFF80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F5937C-3B55-99E2-F10A-616E7459D6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C5D7BE-17B3-ED6D-DC34-859D156CDE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0E833B-4511-4682-ADC4-986C69FAF75D}" type="datetimeFigureOut">
              <a:rPr lang="en-US" smtClean="0"/>
              <a:t>5/22/2023</a:t>
            </a:fld>
            <a:endParaRPr lang="en-US"/>
          </a:p>
        </p:txBody>
      </p:sp>
      <p:sp>
        <p:nvSpPr>
          <p:cNvPr id="5" name="Footer Placeholder 4">
            <a:extLst>
              <a:ext uri="{FF2B5EF4-FFF2-40B4-BE49-F238E27FC236}">
                <a16:creationId xmlns:a16="http://schemas.microsoft.com/office/drawing/2014/main" id="{07D0DE2B-D3E3-043D-E6AB-C5D4C4A33E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E44D27-B2CB-133C-B0F7-46A4939C7B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B017A2-9958-4C48-B0B9-DD77543C0AA7}" type="slidenum">
              <a:rPr lang="en-US" smtClean="0"/>
              <a:t>‹#›</a:t>
            </a:fld>
            <a:endParaRPr lang="en-US"/>
          </a:p>
        </p:txBody>
      </p:sp>
    </p:spTree>
    <p:extLst>
      <p:ext uri="{BB962C8B-B14F-4D97-AF65-F5344CB8AC3E}">
        <p14:creationId xmlns:p14="http://schemas.microsoft.com/office/powerpoint/2010/main" val="8307668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tommyrohmann/Microgravity-Press-Washing-Machine"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tommyrohmann/Microgravity-Press-Washing-Machine/tree/mai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1F37C-D2D7-8423-59E7-6660D53B0A86}"/>
              </a:ext>
            </a:extLst>
          </p:cNvPr>
          <p:cNvSpPr>
            <a:spLocks noGrp="1"/>
          </p:cNvSpPr>
          <p:nvPr>
            <p:ph type="ctrTitle"/>
          </p:nvPr>
        </p:nvSpPr>
        <p:spPr/>
        <p:txBody>
          <a:bodyPr/>
          <a:lstStyle/>
          <a:p>
            <a:r>
              <a:rPr lang="en-US" dirty="0"/>
              <a:t>Microgravity Washing Machine Project Update</a:t>
            </a:r>
          </a:p>
        </p:txBody>
      </p:sp>
    </p:spTree>
    <p:extLst>
      <p:ext uri="{BB962C8B-B14F-4D97-AF65-F5344CB8AC3E}">
        <p14:creationId xmlns:p14="http://schemas.microsoft.com/office/powerpoint/2010/main" val="1450009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45CA3-7D58-866A-55C7-EE6CEA2028ED}"/>
              </a:ext>
            </a:extLst>
          </p:cNvPr>
          <p:cNvSpPr>
            <a:spLocks noGrp="1"/>
          </p:cNvSpPr>
          <p:nvPr>
            <p:ph type="title"/>
          </p:nvPr>
        </p:nvSpPr>
        <p:spPr/>
        <p:txBody>
          <a:bodyPr/>
          <a:lstStyle/>
          <a:p>
            <a:r>
              <a:rPr lang="en-US" dirty="0"/>
              <a:t>Design Process for Prototype</a:t>
            </a:r>
          </a:p>
        </p:txBody>
      </p:sp>
      <p:sp>
        <p:nvSpPr>
          <p:cNvPr id="3" name="Content Placeholder 2">
            <a:extLst>
              <a:ext uri="{FF2B5EF4-FFF2-40B4-BE49-F238E27FC236}">
                <a16:creationId xmlns:a16="http://schemas.microsoft.com/office/drawing/2014/main" id="{5F3257BA-9C15-2213-C6AA-9C8CA883A619}"/>
              </a:ext>
            </a:extLst>
          </p:cNvPr>
          <p:cNvSpPr>
            <a:spLocks noGrp="1"/>
          </p:cNvSpPr>
          <p:nvPr>
            <p:ph idx="1"/>
          </p:nvPr>
        </p:nvSpPr>
        <p:spPr/>
        <p:txBody>
          <a:bodyPr/>
          <a:lstStyle/>
          <a:p>
            <a:pPr marL="0" indent="0">
              <a:buNone/>
            </a:pPr>
            <a:r>
              <a:rPr lang="en-US" dirty="0"/>
              <a:t>Multiple parts of the design can be built independently from other design aspects, these include:</a:t>
            </a:r>
          </a:p>
          <a:p>
            <a:pPr marL="0" indent="0">
              <a:buNone/>
            </a:pPr>
            <a:endParaRPr lang="en-US" dirty="0"/>
          </a:p>
          <a:p>
            <a:pPr marL="514350" indent="-514350">
              <a:buAutoNum type="arabicParenR"/>
            </a:pPr>
            <a:r>
              <a:rPr lang="en-US" dirty="0"/>
              <a:t>Frame and structural assembly</a:t>
            </a:r>
          </a:p>
          <a:p>
            <a:pPr marL="514350" indent="-514350">
              <a:buAutoNum type="arabicParenR"/>
            </a:pPr>
            <a:r>
              <a:rPr lang="en-US" dirty="0"/>
              <a:t>Drive system for the pistons</a:t>
            </a:r>
          </a:p>
          <a:p>
            <a:pPr marL="514350" indent="-514350">
              <a:buAutoNum type="arabicParenR"/>
            </a:pPr>
            <a:r>
              <a:rPr lang="en-US" dirty="0"/>
              <a:t>Electronic control system</a:t>
            </a:r>
          </a:p>
          <a:p>
            <a:pPr marL="514350" indent="-514350">
              <a:buAutoNum type="arabicParenR"/>
            </a:pPr>
            <a:r>
              <a:rPr lang="en-US" dirty="0"/>
              <a:t>System piping</a:t>
            </a:r>
          </a:p>
          <a:p>
            <a:pPr marL="514350" indent="-514350">
              <a:buAutoNum type="arabicParenR"/>
            </a:pPr>
            <a:endParaRPr lang="en-US" dirty="0"/>
          </a:p>
        </p:txBody>
      </p:sp>
    </p:spTree>
    <p:extLst>
      <p:ext uri="{BB962C8B-B14F-4D97-AF65-F5344CB8AC3E}">
        <p14:creationId xmlns:p14="http://schemas.microsoft.com/office/powerpoint/2010/main" val="3402775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B1932-991A-4712-E50C-6C85B48DB7C1}"/>
              </a:ext>
            </a:extLst>
          </p:cNvPr>
          <p:cNvSpPr>
            <a:spLocks noGrp="1"/>
          </p:cNvSpPr>
          <p:nvPr>
            <p:ph type="title"/>
          </p:nvPr>
        </p:nvSpPr>
        <p:spPr/>
        <p:txBody>
          <a:bodyPr/>
          <a:lstStyle/>
          <a:p>
            <a:r>
              <a:rPr lang="en-US" dirty="0"/>
              <a:t>Plans Moving Forward</a:t>
            </a:r>
          </a:p>
        </p:txBody>
      </p:sp>
      <p:sp>
        <p:nvSpPr>
          <p:cNvPr id="3" name="Content Placeholder 2">
            <a:extLst>
              <a:ext uri="{FF2B5EF4-FFF2-40B4-BE49-F238E27FC236}">
                <a16:creationId xmlns:a16="http://schemas.microsoft.com/office/drawing/2014/main" id="{1FCBB763-0FF1-E210-B612-04E747B32F26}"/>
              </a:ext>
            </a:extLst>
          </p:cNvPr>
          <p:cNvSpPr>
            <a:spLocks noGrp="1"/>
          </p:cNvSpPr>
          <p:nvPr>
            <p:ph idx="1"/>
          </p:nvPr>
        </p:nvSpPr>
        <p:spPr/>
        <p:txBody>
          <a:bodyPr/>
          <a:lstStyle/>
          <a:p>
            <a:pPr marL="0" indent="0">
              <a:buNone/>
            </a:pPr>
            <a:r>
              <a:rPr lang="en-US" dirty="0"/>
              <a:t>At least finish and test current prototype</a:t>
            </a:r>
          </a:p>
          <a:p>
            <a:pPr marL="0" indent="0">
              <a:buNone/>
            </a:pPr>
            <a:endParaRPr lang="en-US" dirty="0"/>
          </a:p>
          <a:p>
            <a:pPr marL="0" indent="0">
              <a:buNone/>
            </a:pPr>
            <a:r>
              <a:rPr lang="en-US" dirty="0"/>
              <a:t>Original goal was to finish the prototype this Summer, but this does not appear to be a feasible goal due to </a:t>
            </a:r>
            <a:r>
              <a:rPr lang="en-US"/>
              <a:t>schedule changes</a:t>
            </a:r>
            <a:endParaRPr lang="en-US" dirty="0"/>
          </a:p>
        </p:txBody>
      </p:sp>
    </p:spTree>
    <p:extLst>
      <p:ext uri="{BB962C8B-B14F-4D97-AF65-F5344CB8AC3E}">
        <p14:creationId xmlns:p14="http://schemas.microsoft.com/office/powerpoint/2010/main" val="3619462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A7BC7-D3B6-1473-1801-2289B73DE069}"/>
              </a:ext>
            </a:extLst>
          </p:cNvPr>
          <p:cNvSpPr>
            <a:spLocks noGrp="1"/>
          </p:cNvSpPr>
          <p:nvPr>
            <p:ph type="title"/>
          </p:nvPr>
        </p:nvSpPr>
        <p:spPr/>
        <p:txBody>
          <a:bodyPr/>
          <a:lstStyle/>
          <a:p>
            <a:r>
              <a:rPr lang="en-US" dirty="0"/>
              <a:t>What is Needed for This Project to Move Forward</a:t>
            </a:r>
          </a:p>
        </p:txBody>
      </p:sp>
      <p:sp>
        <p:nvSpPr>
          <p:cNvPr id="3" name="Content Placeholder 2">
            <a:extLst>
              <a:ext uri="{FF2B5EF4-FFF2-40B4-BE49-F238E27FC236}">
                <a16:creationId xmlns:a16="http://schemas.microsoft.com/office/drawing/2014/main" id="{A3934BC9-7DD5-C9F1-8BF4-A22B219968D4}"/>
              </a:ext>
            </a:extLst>
          </p:cNvPr>
          <p:cNvSpPr>
            <a:spLocks noGrp="1"/>
          </p:cNvSpPr>
          <p:nvPr>
            <p:ph idx="1"/>
          </p:nvPr>
        </p:nvSpPr>
        <p:spPr/>
        <p:txBody>
          <a:bodyPr/>
          <a:lstStyle/>
          <a:p>
            <a:pPr>
              <a:buFontTx/>
              <a:buChar char="-"/>
            </a:pPr>
            <a:r>
              <a:rPr lang="en-US" dirty="0"/>
              <a:t>Time working on the project. Currently I am working on the project in my free time between school, internships, and other obligations, so progress will be slower than I would like for the next year.</a:t>
            </a:r>
          </a:p>
          <a:p>
            <a:pPr>
              <a:buFontTx/>
              <a:buChar char="-"/>
            </a:pPr>
            <a:r>
              <a:rPr lang="en-US" dirty="0"/>
              <a:t>Consultation on design features, washing machine testing procedures, criteria updates, prototype creation, and more</a:t>
            </a:r>
          </a:p>
          <a:p>
            <a:pPr>
              <a:buFontTx/>
              <a:buChar char="-"/>
            </a:pPr>
            <a:r>
              <a:rPr lang="en-US" dirty="0"/>
              <a:t>Assistance procuring needed components for the washing machine if the project is continued</a:t>
            </a:r>
          </a:p>
        </p:txBody>
      </p:sp>
    </p:spTree>
    <p:extLst>
      <p:ext uri="{BB962C8B-B14F-4D97-AF65-F5344CB8AC3E}">
        <p14:creationId xmlns:p14="http://schemas.microsoft.com/office/powerpoint/2010/main" val="542173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FABDE-F367-F49A-396B-B8355DE4CBF5}"/>
              </a:ext>
            </a:extLst>
          </p:cNvPr>
          <p:cNvSpPr>
            <a:spLocks noGrp="1"/>
          </p:cNvSpPr>
          <p:nvPr>
            <p:ph type="title"/>
          </p:nvPr>
        </p:nvSpPr>
        <p:spPr/>
        <p:txBody>
          <a:bodyPr/>
          <a:lstStyle/>
          <a:p>
            <a:r>
              <a:rPr lang="en-US" dirty="0"/>
              <a:t>Additional Files to Go Over</a:t>
            </a:r>
          </a:p>
        </p:txBody>
      </p:sp>
      <p:sp>
        <p:nvSpPr>
          <p:cNvPr id="3" name="Content Placeholder 2">
            <a:extLst>
              <a:ext uri="{FF2B5EF4-FFF2-40B4-BE49-F238E27FC236}">
                <a16:creationId xmlns:a16="http://schemas.microsoft.com/office/drawing/2014/main" id="{6D074AF6-9105-ADB5-690C-18D78FE96E96}"/>
              </a:ext>
            </a:extLst>
          </p:cNvPr>
          <p:cNvSpPr>
            <a:spLocks noGrp="1"/>
          </p:cNvSpPr>
          <p:nvPr>
            <p:ph idx="1"/>
          </p:nvPr>
        </p:nvSpPr>
        <p:spPr/>
        <p:txBody>
          <a:bodyPr/>
          <a:lstStyle/>
          <a:p>
            <a:pPr marL="0" indent="0">
              <a:buNone/>
            </a:pPr>
            <a:r>
              <a:rPr lang="en-US" dirty="0"/>
              <a:t>For more information regarding the subjects of this slideshow can be found in the attached document. All project work is being stored on GitHub. To access the repository, follow this link:</a:t>
            </a:r>
          </a:p>
          <a:p>
            <a:pPr marL="0" indent="0">
              <a:buNone/>
            </a:pPr>
            <a:endParaRPr lang="en-US" dirty="0"/>
          </a:p>
          <a:p>
            <a:pPr marL="0" indent="0">
              <a:buNone/>
            </a:pPr>
            <a:r>
              <a:rPr lang="en-US" dirty="0">
                <a:hlinkClick r:id="rId2"/>
              </a:rPr>
              <a:t>https://github.com/tommyrohmann/</a:t>
            </a:r>
            <a:r>
              <a:rPr lang="en-US">
                <a:hlinkClick r:id="rId2"/>
              </a:rPr>
              <a:t>Microgravity-Press-Washing-Machine</a:t>
            </a:r>
            <a:r>
              <a:rPr lang="en-US"/>
              <a:t> </a:t>
            </a:r>
          </a:p>
        </p:txBody>
      </p:sp>
    </p:spTree>
    <p:extLst>
      <p:ext uri="{BB962C8B-B14F-4D97-AF65-F5344CB8AC3E}">
        <p14:creationId xmlns:p14="http://schemas.microsoft.com/office/powerpoint/2010/main" val="545832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52486-8CA5-6713-B0CE-91DB4078566E}"/>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ABC1F02D-9F18-A98B-CB6B-BCAC6745356A}"/>
              </a:ext>
            </a:extLst>
          </p:cNvPr>
          <p:cNvSpPr>
            <a:spLocks noGrp="1"/>
          </p:cNvSpPr>
          <p:nvPr>
            <p:ph idx="1"/>
          </p:nvPr>
        </p:nvSpPr>
        <p:spPr/>
        <p:txBody>
          <a:bodyPr/>
          <a:lstStyle/>
          <a:p>
            <a:pPr marL="0" indent="0">
              <a:buNone/>
            </a:pPr>
            <a:r>
              <a:rPr lang="en-US" dirty="0">
                <a:hlinkClick r:id="rId2"/>
              </a:rPr>
              <a:t>https://github.com/tommyrohmann/Microgravity-Press-Washing-Machine/tree/main</a:t>
            </a:r>
            <a:endParaRPr lang="en-US" dirty="0"/>
          </a:p>
          <a:p>
            <a:pPr marL="0" indent="0">
              <a:buNone/>
            </a:pPr>
            <a:endParaRPr lang="en-US" dirty="0"/>
          </a:p>
          <a:p>
            <a:pPr marL="0" indent="0">
              <a:buNone/>
            </a:pPr>
            <a:r>
              <a:rPr lang="en-US" dirty="0"/>
              <a:t>tommyrohmann@gmail.com</a:t>
            </a:r>
          </a:p>
        </p:txBody>
      </p:sp>
    </p:spTree>
    <p:extLst>
      <p:ext uri="{BB962C8B-B14F-4D97-AF65-F5344CB8AC3E}">
        <p14:creationId xmlns:p14="http://schemas.microsoft.com/office/powerpoint/2010/main" val="3753769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AB161-1B54-1C20-313B-82140775EB48}"/>
              </a:ext>
            </a:extLst>
          </p:cNvPr>
          <p:cNvSpPr>
            <a:spLocks noGrp="1"/>
          </p:cNvSpPr>
          <p:nvPr>
            <p:ph type="title"/>
          </p:nvPr>
        </p:nvSpPr>
        <p:spPr/>
        <p:txBody>
          <a:bodyPr/>
          <a:lstStyle/>
          <a:p>
            <a:r>
              <a:rPr lang="en-US" dirty="0"/>
              <a:t>Personal Background</a:t>
            </a:r>
          </a:p>
        </p:txBody>
      </p:sp>
      <p:sp>
        <p:nvSpPr>
          <p:cNvPr id="3" name="Content Placeholder 2">
            <a:extLst>
              <a:ext uri="{FF2B5EF4-FFF2-40B4-BE49-F238E27FC236}">
                <a16:creationId xmlns:a16="http://schemas.microsoft.com/office/drawing/2014/main" id="{B89AD457-09B0-E774-3D41-78B0AF714628}"/>
              </a:ext>
            </a:extLst>
          </p:cNvPr>
          <p:cNvSpPr>
            <a:spLocks noGrp="1"/>
          </p:cNvSpPr>
          <p:nvPr>
            <p:ph idx="1"/>
          </p:nvPr>
        </p:nvSpPr>
        <p:spPr/>
        <p:txBody>
          <a:bodyPr/>
          <a:lstStyle/>
          <a:p>
            <a:pPr marL="0" indent="0">
              <a:buNone/>
            </a:pPr>
            <a:r>
              <a:rPr lang="en-US" dirty="0"/>
              <a:t>2019-2020 NASA HUNCH Design Competition Semi-Finalist from Glenelg High School</a:t>
            </a:r>
          </a:p>
          <a:p>
            <a:pPr marL="0" indent="0">
              <a:buNone/>
            </a:pPr>
            <a:endParaRPr lang="en-US" dirty="0"/>
          </a:p>
          <a:p>
            <a:pPr marL="0" indent="0">
              <a:buNone/>
            </a:pPr>
            <a:r>
              <a:rPr lang="en-US" dirty="0"/>
              <a:t>Currently studying for B.E. Naval Architecture with USCG Unlimited Engine License at SUNY Maritime College, going into senior year</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207905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6AF5D9-A1A9-259E-FEB9-C242CBC5FFE6}"/>
              </a:ext>
            </a:extLst>
          </p:cNvPr>
          <p:cNvPicPr>
            <a:picLocks noChangeAspect="1"/>
          </p:cNvPicPr>
          <p:nvPr/>
        </p:nvPicPr>
        <p:blipFill>
          <a:blip r:embed="rId2"/>
          <a:stretch>
            <a:fillRect/>
          </a:stretch>
        </p:blipFill>
        <p:spPr>
          <a:xfrm>
            <a:off x="2891443" y="0"/>
            <a:ext cx="6409113" cy="6858000"/>
          </a:xfrm>
          <a:prstGeom prst="rect">
            <a:avLst/>
          </a:prstGeom>
        </p:spPr>
      </p:pic>
    </p:spTree>
    <p:extLst>
      <p:ext uri="{BB962C8B-B14F-4D97-AF65-F5344CB8AC3E}">
        <p14:creationId xmlns:p14="http://schemas.microsoft.com/office/powerpoint/2010/main" val="1154731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2A19F-93E2-44B8-26D7-0D0FDDD493EA}"/>
              </a:ext>
            </a:extLst>
          </p:cNvPr>
          <p:cNvSpPr>
            <a:spLocks noGrp="1"/>
          </p:cNvSpPr>
          <p:nvPr>
            <p:ph type="title"/>
          </p:nvPr>
        </p:nvSpPr>
        <p:spPr/>
        <p:txBody>
          <a:bodyPr/>
          <a:lstStyle/>
          <a:p>
            <a:r>
              <a:rPr lang="en-US" dirty="0"/>
              <a:t>Microgravity Press Washing Machine</a:t>
            </a:r>
          </a:p>
        </p:txBody>
      </p:sp>
      <p:sp>
        <p:nvSpPr>
          <p:cNvPr id="3" name="Content Placeholder 2">
            <a:extLst>
              <a:ext uri="{FF2B5EF4-FFF2-40B4-BE49-F238E27FC236}">
                <a16:creationId xmlns:a16="http://schemas.microsoft.com/office/drawing/2014/main" id="{419EE81C-9C9A-40FC-1534-18A21FA0AEAA}"/>
              </a:ext>
            </a:extLst>
          </p:cNvPr>
          <p:cNvSpPr>
            <a:spLocks noGrp="1"/>
          </p:cNvSpPr>
          <p:nvPr>
            <p:ph idx="1"/>
          </p:nvPr>
        </p:nvSpPr>
        <p:spPr/>
        <p:txBody>
          <a:bodyPr/>
          <a:lstStyle/>
          <a:p>
            <a:pPr marL="0" indent="0">
              <a:buNone/>
            </a:pPr>
            <a:r>
              <a:rPr lang="en-US" dirty="0"/>
              <a:t>Utilize a sealed piston to compress and decompress a clothing item. This action has two main functions:</a:t>
            </a:r>
          </a:p>
          <a:p>
            <a:pPr>
              <a:buFontTx/>
              <a:buChar char="-"/>
            </a:pPr>
            <a:r>
              <a:rPr lang="en-US" dirty="0"/>
              <a:t>Compress the clothing to facilitate agitation</a:t>
            </a:r>
          </a:p>
          <a:p>
            <a:pPr>
              <a:buFontTx/>
              <a:buChar char="-"/>
            </a:pPr>
            <a:r>
              <a:rPr lang="en-US" dirty="0"/>
              <a:t>Act as a pump to manipulate fluid throughout the wash process</a:t>
            </a:r>
          </a:p>
        </p:txBody>
      </p:sp>
    </p:spTree>
    <p:extLst>
      <p:ext uri="{BB962C8B-B14F-4D97-AF65-F5344CB8AC3E}">
        <p14:creationId xmlns:p14="http://schemas.microsoft.com/office/powerpoint/2010/main" val="363529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sketch, drawing, plan&#10;&#10;Description automatically generated">
            <a:extLst>
              <a:ext uri="{FF2B5EF4-FFF2-40B4-BE49-F238E27FC236}">
                <a16:creationId xmlns:a16="http://schemas.microsoft.com/office/drawing/2014/main" id="{1ECE56F7-985A-E9FD-A7A4-5922425922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2837" y="0"/>
            <a:ext cx="5175084" cy="6858000"/>
          </a:xfrm>
          <a:prstGeom prst="rect">
            <a:avLst/>
          </a:prstGeom>
        </p:spPr>
      </p:pic>
      <p:pic>
        <p:nvPicPr>
          <p:cNvPr id="8" name="Picture 7">
            <a:extLst>
              <a:ext uri="{FF2B5EF4-FFF2-40B4-BE49-F238E27FC236}">
                <a16:creationId xmlns:a16="http://schemas.microsoft.com/office/drawing/2014/main" id="{881DF3AA-B140-AA29-F124-C24167F700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58022" y="4368"/>
            <a:ext cx="4298157" cy="6853632"/>
          </a:xfrm>
          <a:prstGeom prst="rect">
            <a:avLst/>
          </a:prstGeom>
        </p:spPr>
      </p:pic>
    </p:spTree>
    <p:extLst>
      <p:ext uri="{BB962C8B-B14F-4D97-AF65-F5344CB8AC3E}">
        <p14:creationId xmlns:p14="http://schemas.microsoft.com/office/powerpoint/2010/main" val="3694629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6DB25-BC6B-10AE-3761-C6B75E9391E0}"/>
              </a:ext>
            </a:extLst>
          </p:cNvPr>
          <p:cNvSpPr>
            <a:spLocks noGrp="1"/>
          </p:cNvSpPr>
          <p:nvPr>
            <p:ph type="title"/>
          </p:nvPr>
        </p:nvSpPr>
        <p:spPr/>
        <p:txBody>
          <a:bodyPr/>
          <a:lstStyle/>
          <a:p>
            <a:r>
              <a:rPr lang="en-US" dirty="0"/>
              <a:t>Design Advantages</a:t>
            </a:r>
          </a:p>
        </p:txBody>
      </p:sp>
      <p:sp>
        <p:nvSpPr>
          <p:cNvPr id="3" name="Content Placeholder 2">
            <a:extLst>
              <a:ext uri="{FF2B5EF4-FFF2-40B4-BE49-F238E27FC236}">
                <a16:creationId xmlns:a16="http://schemas.microsoft.com/office/drawing/2014/main" id="{020D6349-90B7-56BF-7C2E-D0B8767207DD}"/>
              </a:ext>
            </a:extLst>
          </p:cNvPr>
          <p:cNvSpPr>
            <a:spLocks noGrp="1"/>
          </p:cNvSpPr>
          <p:nvPr>
            <p:ph idx="1"/>
          </p:nvPr>
        </p:nvSpPr>
        <p:spPr/>
        <p:txBody>
          <a:bodyPr>
            <a:normAutofit/>
          </a:bodyPr>
          <a:lstStyle/>
          <a:p>
            <a:r>
              <a:rPr lang="en-US" dirty="0">
                <a:effectLst/>
                <a:latin typeface="Arial" panose="020B0604020202020204" pitchFamily="34" charset="0"/>
                <a:ea typeface="Arial" panose="020B0604020202020204" pitchFamily="34" charset="0"/>
              </a:rPr>
              <a:t>Segregation of dissimilar </a:t>
            </a:r>
            <a:r>
              <a:rPr lang="en-US" dirty="0">
                <a:latin typeface="Arial" panose="020B0604020202020204" pitchFamily="34" charset="0"/>
                <a:ea typeface="Arial" panose="020B0604020202020204" pitchFamily="34" charset="0"/>
              </a:rPr>
              <a:t>f</a:t>
            </a:r>
            <a:r>
              <a:rPr lang="en-US" dirty="0">
                <a:effectLst/>
                <a:latin typeface="Arial" panose="020B0604020202020204" pitchFamily="34" charset="0"/>
                <a:ea typeface="Arial" panose="020B0604020202020204" pitchFamily="34" charset="0"/>
              </a:rPr>
              <a:t>luids</a:t>
            </a:r>
          </a:p>
          <a:p>
            <a:r>
              <a:rPr lang="en-US" dirty="0">
                <a:effectLst/>
                <a:latin typeface="Arial" panose="020B0604020202020204" pitchFamily="34" charset="0"/>
                <a:ea typeface="Arial" panose="020B0604020202020204" pitchFamily="34" charset="0"/>
                <a:cs typeface="Times New Roman" panose="02020603050405020304" pitchFamily="18" charset="0"/>
              </a:rPr>
              <a:t>Simple Mechanism and wash process</a:t>
            </a:r>
          </a:p>
          <a:p>
            <a:r>
              <a:rPr lang="en-US" dirty="0">
                <a:latin typeface="Arial" panose="020B0604020202020204" pitchFamily="34" charset="0"/>
                <a:ea typeface="Arial" panose="020B0604020202020204" pitchFamily="34" charset="0"/>
                <a:cs typeface="Times New Roman" panose="02020603050405020304" pitchFamily="18" charset="0"/>
              </a:rPr>
              <a:t>Small</a:t>
            </a:r>
          </a:p>
          <a:p>
            <a:r>
              <a:rPr lang="en-US" dirty="0">
                <a:effectLst/>
                <a:latin typeface="Arial" panose="020B0604020202020204" pitchFamily="34" charset="0"/>
                <a:ea typeface="Arial" panose="020B0604020202020204" pitchFamily="34" charset="0"/>
                <a:cs typeface="Times New Roman" panose="02020603050405020304" pitchFamily="18" charset="0"/>
              </a:rPr>
              <a:t>Rigid Assembly</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effectLst/>
              <a:latin typeface="Arial" panose="020B0604020202020204" pitchFamily="34" charset="0"/>
              <a:ea typeface="Arial" panose="020B0604020202020204" pitchFamily="34" charset="0"/>
              <a:cs typeface="Times New Roman" panose="02020603050405020304" pitchFamily="18" charset="0"/>
            </a:endParaRPr>
          </a:p>
          <a:p>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104706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6F980-FD1A-1DAA-3178-442A061FF0A5}"/>
              </a:ext>
            </a:extLst>
          </p:cNvPr>
          <p:cNvSpPr>
            <a:spLocks noGrp="1"/>
          </p:cNvSpPr>
          <p:nvPr>
            <p:ph type="title"/>
          </p:nvPr>
        </p:nvSpPr>
        <p:spPr/>
        <p:txBody>
          <a:bodyPr/>
          <a:lstStyle/>
          <a:p>
            <a:r>
              <a:rPr lang="en-US" dirty="0"/>
              <a:t>Progress Since NASA HUNCH 2019-2020</a:t>
            </a:r>
          </a:p>
        </p:txBody>
      </p:sp>
      <p:sp>
        <p:nvSpPr>
          <p:cNvPr id="3" name="Content Placeholder 2">
            <a:extLst>
              <a:ext uri="{FF2B5EF4-FFF2-40B4-BE49-F238E27FC236}">
                <a16:creationId xmlns:a16="http://schemas.microsoft.com/office/drawing/2014/main" id="{2DDC87F2-B6EE-9B84-A727-6BA68A7A512A}"/>
              </a:ext>
            </a:extLst>
          </p:cNvPr>
          <p:cNvSpPr>
            <a:spLocks noGrp="1"/>
          </p:cNvSpPr>
          <p:nvPr>
            <p:ph idx="1"/>
          </p:nvPr>
        </p:nvSpPr>
        <p:spPr/>
        <p:txBody>
          <a:bodyPr/>
          <a:lstStyle/>
          <a:p>
            <a:pPr marL="0" indent="0">
              <a:buNone/>
            </a:pPr>
            <a:r>
              <a:rPr lang="en-US" dirty="0"/>
              <a:t>1</a:t>
            </a:r>
            <a:r>
              <a:rPr lang="en-US" baseline="30000" dirty="0"/>
              <a:t>st</a:t>
            </a:r>
            <a:r>
              <a:rPr lang="en-US" dirty="0"/>
              <a:t> Prototype: More to demonstrate design features groupmates did not believe would work. Initially getting </a:t>
            </a:r>
          </a:p>
          <a:p>
            <a:pPr marL="0" indent="0">
              <a:buNone/>
            </a:pPr>
            <a:endParaRPr lang="en-US" dirty="0"/>
          </a:p>
          <a:p>
            <a:pPr marL="0" indent="0">
              <a:buNone/>
            </a:pPr>
            <a:r>
              <a:rPr lang="en-US" dirty="0"/>
              <a:t>2</a:t>
            </a:r>
            <a:r>
              <a:rPr lang="en-US" baseline="30000" dirty="0"/>
              <a:t>nd</a:t>
            </a:r>
            <a:r>
              <a:rPr lang="en-US" dirty="0"/>
              <a:t> Prototype: Prototype designed to test design efficacy disregarding project constraints</a:t>
            </a:r>
          </a:p>
          <a:p>
            <a:pPr marL="0" indent="0">
              <a:buNone/>
            </a:pPr>
            <a:endParaRPr lang="en-US" dirty="0"/>
          </a:p>
          <a:p>
            <a:pPr marL="0" indent="0">
              <a:buNone/>
            </a:pPr>
            <a:r>
              <a:rPr lang="en-US" dirty="0"/>
              <a:t>Prototype Design Testing: Determine the effectiveness of the press wash process</a:t>
            </a:r>
          </a:p>
        </p:txBody>
      </p:sp>
    </p:spTree>
    <p:extLst>
      <p:ext uri="{BB962C8B-B14F-4D97-AF65-F5344CB8AC3E}">
        <p14:creationId xmlns:p14="http://schemas.microsoft.com/office/powerpoint/2010/main" val="4005367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 furniture, ladder, wall&#10;&#10;Description automatically generated">
            <a:extLst>
              <a:ext uri="{FF2B5EF4-FFF2-40B4-BE49-F238E27FC236}">
                <a16:creationId xmlns:a16="http://schemas.microsoft.com/office/drawing/2014/main" id="{F0B98D74-105F-05E1-BBB5-E30CB8DAC789}"/>
              </a:ext>
            </a:extLst>
          </p:cNvPr>
          <p:cNvPicPr>
            <a:picLocks noChangeAspect="1"/>
          </p:cNvPicPr>
          <p:nvPr/>
        </p:nvPicPr>
        <p:blipFill rotWithShape="1">
          <a:blip r:embed="rId2">
            <a:extLst>
              <a:ext uri="{28A0092B-C50C-407E-A947-70E740481C1C}">
                <a14:useLocalDpi xmlns:a14="http://schemas.microsoft.com/office/drawing/2010/main" val="0"/>
              </a:ext>
            </a:extLst>
          </a:blip>
          <a:srcRect l="23580" r="23580" b="9896"/>
          <a:stretch/>
        </p:blipFill>
        <p:spPr>
          <a:xfrm>
            <a:off x="8635322" y="0"/>
            <a:ext cx="2264569" cy="6865129"/>
          </a:xfrm>
          <a:prstGeom prst="rect">
            <a:avLst/>
          </a:prstGeom>
        </p:spPr>
      </p:pic>
      <p:pic>
        <p:nvPicPr>
          <p:cNvPr id="6" name="Picture 5" descr="A picture containing cylinder, indoor, blue&#10;&#10;Description automatically generated">
            <a:extLst>
              <a:ext uri="{FF2B5EF4-FFF2-40B4-BE49-F238E27FC236}">
                <a16:creationId xmlns:a16="http://schemas.microsoft.com/office/drawing/2014/main" id="{233C711A-2EA0-A38C-A480-383C42373FD4}"/>
              </a:ext>
            </a:extLst>
          </p:cNvPr>
          <p:cNvPicPr>
            <a:picLocks noChangeAspect="1"/>
          </p:cNvPicPr>
          <p:nvPr/>
        </p:nvPicPr>
        <p:blipFill rotWithShape="1">
          <a:blip r:embed="rId3">
            <a:extLst>
              <a:ext uri="{28A0092B-C50C-407E-A947-70E740481C1C}">
                <a14:useLocalDpi xmlns:a14="http://schemas.microsoft.com/office/drawing/2010/main" val="0"/>
              </a:ext>
            </a:extLst>
          </a:blip>
          <a:srcRect l="16562" t="12230" r="16981" b="14815"/>
          <a:stretch/>
        </p:blipFill>
        <p:spPr>
          <a:xfrm>
            <a:off x="478631" y="1828798"/>
            <a:ext cx="3383837" cy="2786063"/>
          </a:xfrm>
          <a:prstGeom prst="rect">
            <a:avLst/>
          </a:prstGeom>
        </p:spPr>
      </p:pic>
      <p:pic>
        <p:nvPicPr>
          <p:cNvPr id="8" name="Picture 7" descr="A picture containing indoor, wall, house, book&#10;&#10;Description automatically generated">
            <a:extLst>
              <a:ext uri="{FF2B5EF4-FFF2-40B4-BE49-F238E27FC236}">
                <a16:creationId xmlns:a16="http://schemas.microsoft.com/office/drawing/2014/main" id="{C2ACE4D4-D192-B266-94A5-AB81E976DCEF}"/>
              </a:ext>
            </a:extLst>
          </p:cNvPr>
          <p:cNvPicPr>
            <a:picLocks noChangeAspect="1"/>
          </p:cNvPicPr>
          <p:nvPr/>
        </p:nvPicPr>
        <p:blipFill rotWithShape="1">
          <a:blip r:embed="rId4">
            <a:extLst>
              <a:ext uri="{28A0092B-C50C-407E-A947-70E740481C1C}">
                <a14:useLocalDpi xmlns:a14="http://schemas.microsoft.com/office/drawing/2010/main" val="0"/>
              </a:ext>
            </a:extLst>
          </a:blip>
          <a:srcRect l="38293" t="8952" r="36505"/>
          <a:stretch/>
        </p:blipFill>
        <p:spPr>
          <a:xfrm>
            <a:off x="4438570" y="-21109"/>
            <a:ext cx="3383836" cy="6876389"/>
          </a:xfrm>
          <a:prstGeom prst="rect">
            <a:avLst/>
          </a:prstGeom>
        </p:spPr>
      </p:pic>
      <p:sp>
        <p:nvSpPr>
          <p:cNvPr id="2" name="TextBox 1">
            <a:extLst>
              <a:ext uri="{FF2B5EF4-FFF2-40B4-BE49-F238E27FC236}">
                <a16:creationId xmlns:a16="http://schemas.microsoft.com/office/drawing/2014/main" id="{D052CFDE-EA84-4689-4DDD-80107B5CDFFD}"/>
              </a:ext>
            </a:extLst>
          </p:cNvPr>
          <p:cNvSpPr txBox="1"/>
          <p:nvPr/>
        </p:nvSpPr>
        <p:spPr>
          <a:xfrm>
            <a:off x="310342" y="254924"/>
            <a:ext cx="3657600" cy="1477328"/>
          </a:xfrm>
          <a:prstGeom prst="rect">
            <a:avLst/>
          </a:prstGeom>
          <a:noFill/>
        </p:spPr>
        <p:txBody>
          <a:bodyPr wrap="square" rtlCol="0">
            <a:spAutoFit/>
          </a:bodyPr>
          <a:lstStyle/>
          <a:p>
            <a:r>
              <a:rPr lang="en-US" dirty="0"/>
              <a:t>Pictured are the prototypes made in chronological order from left to right. The first is a mock-up made during the NASA HUNCH Design Competition.</a:t>
            </a:r>
          </a:p>
        </p:txBody>
      </p:sp>
    </p:spTree>
    <p:extLst>
      <p:ext uri="{BB962C8B-B14F-4D97-AF65-F5344CB8AC3E}">
        <p14:creationId xmlns:p14="http://schemas.microsoft.com/office/powerpoint/2010/main" val="1015385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6F980-FD1A-1DAA-3178-442A061FF0A5}"/>
              </a:ext>
            </a:extLst>
          </p:cNvPr>
          <p:cNvSpPr>
            <a:spLocks noGrp="1"/>
          </p:cNvSpPr>
          <p:nvPr>
            <p:ph type="title"/>
          </p:nvPr>
        </p:nvSpPr>
        <p:spPr/>
        <p:txBody>
          <a:bodyPr/>
          <a:lstStyle/>
          <a:p>
            <a:r>
              <a:rPr lang="en-US" dirty="0"/>
              <a:t>What Has Changed Since Starting the Project?</a:t>
            </a:r>
          </a:p>
        </p:txBody>
      </p:sp>
      <p:sp>
        <p:nvSpPr>
          <p:cNvPr id="3" name="Content Placeholder 2">
            <a:extLst>
              <a:ext uri="{FF2B5EF4-FFF2-40B4-BE49-F238E27FC236}">
                <a16:creationId xmlns:a16="http://schemas.microsoft.com/office/drawing/2014/main" id="{2DDC87F2-B6EE-9B84-A727-6BA68A7A512A}"/>
              </a:ext>
            </a:extLst>
          </p:cNvPr>
          <p:cNvSpPr>
            <a:spLocks noGrp="1"/>
          </p:cNvSpPr>
          <p:nvPr>
            <p:ph idx="1"/>
          </p:nvPr>
        </p:nvSpPr>
        <p:spPr/>
        <p:txBody>
          <a:bodyPr/>
          <a:lstStyle/>
          <a:p>
            <a:pPr marL="0" indent="0">
              <a:buNone/>
            </a:pPr>
            <a:r>
              <a:rPr lang="en-US" dirty="0"/>
              <a:t>Project Criteria and Constraints</a:t>
            </a:r>
          </a:p>
          <a:p>
            <a:pPr marL="0" indent="0">
              <a:buNone/>
            </a:pPr>
            <a:r>
              <a:rPr lang="en-US" dirty="0"/>
              <a:t>- 1000 mL of water allowance for washing 1 clothing</a:t>
            </a:r>
          </a:p>
          <a:p>
            <a:pPr>
              <a:buFontTx/>
              <a:buChar char="-"/>
            </a:pPr>
            <a:r>
              <a:rPr lang="en-US" dirty="0"/>
              <a:t>Detergents for space became a possibility</a:t>
            </a:r>
          </a:p>
          <a:p>
            <a:pPr>
              <a:buFontTx/>
              <a:buChar char="-"/>
            </a:pPr>
            <a:endParaRPr lang="en-US" dirty="0"/>
          </a:p>
          <a:p>
            <a:pPr marL="0" indent="0">
              <a:buNone/>
            </a:pPr>
            <a:r>
              <a:rPr lang="en-US" dirty="0"/>
              <a:t>Washing Machine Design</a:t>
            </a:r>
          </a:p>
          <a:p>
            <a:pPr>
              <a:buFontTx/>
              <a:buChar char="-"/>
            </a:pPr>
            <a:r>
              <a:rPr lang="en-US" dirty="0"/>
              <a:t>Compression found to be instrumental to agitation</a:t>
            </a:r>
          </a:p>
          <a:p>
            <a:pPr>
              <a:buFontTx/>
              <a:buChar char="-"/>
            </a:pPr>
            <a:r>
              <a:rPr lang="en-US" dirty="0"/>
              <a:t>Orientation of washing machine components</a:t>
            </a:r>
          </a:p>
        </p:txBody>
      </p:sp>
    </p:spTree>
    <p:extLst>
      <p:ext uri="{BB962C8B-B14F-4D97-AF65-F5344CB8AC3E}">
        <p14:creationId xmlns:p14="http://schemas.microsoft.com/office/powerpoint/2010/main" val="29338586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2867</TotalTime>
  <Words>428</Words>
  <Application>Microsoft Office PowerPoint</Application>
  <PresentationFormat>Widescreen</PresentationFormat>
  <Paragraphs>53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Microgravity Washing Machine Project Update</vt:lpstr>
      <vt:lpstr>Personal Background</vt:lpstr>
      <vt:lpstr>PowerPoint Presentation</vt:lpstr>
      <vt:lpstr>Microgravity Press Washing Machine</vt:lpstr>
      <vt:lpstr>PowerPoint Presentation</vt:lpstr>
      <vt:lpstr>Design Advantages</vt:lpstr>
      <vt:lpstr>Progress Since NASA HUNCH 2019-2020</vt:lpstr>
      <vt:lpstr>PowerPoint Presentation</vt:lpstr>
      <vt:lpstr>What Has Changed Since Starting the Project?</vt:lpstr>
      <vt:lpstr>Design Process for Prototype</vt:lpstr>
      <vt:lpstr>Plans Moving Forward</vt:lpstr>
      <vt:lpstr>What is Needed for This Project to Move Forward</vt:lpstr>
      <vt:lpstr>Additional Files to Go Over</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Microgravity Washing Machine Project Update</dc:title>
  <dc:creator>(S) ROHMANN, THOMAS</dc:creator>
  <cp:lastModifiedBy>(S) ROHMANN, THOMAS</cp:lastModifiedBy>
  <cp:revision>4</cp:revision>
  <dcterms:created xsi:type="dcterms:W3CDTF">2023-05-18T10:15:16Z</dcterms:created>
  <dcterms:modified xsi:type="dcterms:W3CDTF">2023-05-22T16:33:15Z</dcterms:modified>
</cp:coreProperties>
</file>

<file path=docProps/thumbnail.jpeg>
</file>